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p:scale>
          <a:sx n="98" d="100"/>
          <a:sy n="98" d="100"/>
        </p:scale>
        <p:origin x="-6992" y="-10560"/>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localhost/Users/scgordon/ConceptMining/Presentations/LTERttImages/lineChartEachProfil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304800" cap="rnd" cmpd="sng">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304800" cap="rnd">
              <a:solidFill>
                <a:schemeClr val="accent2">
                  <a:alpha val="66000"/>
                </a:schemeClr>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1320969839832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Completeness</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LTER 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7539550729366"/>
          <c:y val="0.031516910181823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277297558205534"/>
          <c:w val="0.911530271632307"/>
          <c:h val="0.909357485004516"/>
        </c:manualLayout>
      </c:layout>
      <c:lineChart>
        <c:grouping val="standard"/>
        <c:varyColors val="0"/>
        <c:ser>
          <c:idx val="0"/>
          <c:order val="0"/>
          <c:tx>
            <c:strRef>
              <c:f>IDspiralCounts!$O$33</c:f>
              <c:strCache>
                <c:ptCount val="1"/>
                <c:pt idx="0">
                  <c:v>2005</c:v>
                </c:pt>
              </c:strCache>
            </c:strRef>
          </c:tx>
          <c:spPr>
            <a:ln w="76200" cap="rnd">
              <a:solidFill>
                <a:schemeClr val="accent1"/>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762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762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762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762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762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762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76200" cap="rnd">
              <a:solidFill>
                <a:schemeClr val="accent2">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76200" cap="rnd">
              <a:solidFill>
                <a:schemeClr val="accent3">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76200" cap="rnd">
              <a:solidFill>
                <a:schemeClr val="accent4">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76200" cap="rnd">
              <a:solidFill>
                <a:schemeClr val="accent5">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76200" cap="rnd">
              <a:solidFill>
                <a:schemeClr val="accent6">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48125983840249"/>
          <c:y val="0.102649050738766"/>
          <c:w val="0.859472990323057"/>
          <c:h val="0.778749257185909"/>
        </c:manualLayout>
      </c:layout>
      <c:lineChart>
        <c:grouping val="standard"/>
        <c:varyColors val="0"/>
        <c:ser>
          <c:idx val="0"/>
          <c:order val="0"/>
          <c:tx>
            <c:strRef>
              <c:f>Sheet2!$A$2</c:f>
              <c:strCache>
                <c:ptCount val="1"/>
                <c:pt idx="0">
                  <c:v>Start</c:v>
                </c:pt>
              </c:strCache>
            </c:strRef>
          </c:tx>
          <c:spPr>
            <a:ln w="304800" cap="rnd">
              <a:solidFill>
                <a:schemeClr val="accent1"/>
              </a:solidFill>
              <a:round/>
            </a:ln>
            <a:effectLst/>
          </c:spPr>
          <c:marker>
            <c:symbol val="none"/>
          </c:marker>
          <c:dLbls>
            <c:dLbl>
              <c:idx val="0"/>
              <c:layout>
                <c:manualLayout>
                  <c:x val="0.00882207937231754"/>
                  <c:y val="0.0032290737460438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0422457616602534"/>
                      <c:h val="0.0223387830266866"/>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3048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3048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3048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3048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3048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882207937231758"/>
                  <c:y val="-0.041772925228585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3048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00386163316834205"/>
                  <c:y val="-0.0331270421348866"/>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4000" b="0" i="0" baseline="0">
                <a:effectLst/>
              </a:rPr>
              <a:t>LTER </a:t>
            </a:r>
            <a:r>
              <a:rPr lang="en-US" sz="4000" b="0" i="0" baseline="0" smtClean="0">
                <a:effectLst/>
              </a:rPr>
              <a:t>Identification</a:t>
            </a:r>
            <a:r>
              <a:rPr lang="en-US" sz="4000" b="0" i="0" baseline="0" dirty="0">
                <a:effectLst/>
              </a:rPr>
              <a:t> </a:t>
            </a:r>
            <a:r>
              <a:rPr lang="en-US" sz="4000" smtClean="0"/>
              <a:t>Concept </a:t>
            </a:r>
            <a:r>
              <a:rPr lang="en-US" sz="4000" dirty="0"/>
              <a:t>Completeness</a:t>
            </a:r>
          </a:p>
        </c:rich>
      </c:tx>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manualLayout>
          <c:layoutTarget val="inner"/>
          <c:xMode val="edge"/>
          <c:yMode val="edge"/>
          <c:x val="0.0731061312106256"/>
          <c:y val="0.122423811484836"/>
          <c:w val="0.926618962477485"/>
          <c:h val="0.701032400859657"/>
        </c:manualLayout>
      </c:layout>
      <c:lineChart>
        <c:grouping val="standard"/>
        <c:varyColors val="0"/>
        <c:ser>
          <c:idx val="3"/>
          <c:order val="0"/>
          <c:tx>
            <c:strRef>
              <c:f>data!$D$8</c:f>
              <c:strCache>
                <c:ptCount val="1"/>
                <c:pt idx="0">
                  <c:v>Metadata Contact</c:v>
                </c:pt>
              </c:strCache>
            </c:strRef>
          </c:tx>
          <c:spPr>
            <a:ln w="3048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3048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3048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3048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3048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304800" cap="rnd">
              <a:solidFill>
                <a:schemeClr val="accent4">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3048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dLbls>
          <c:showLegendKey val="0"/>
          <c:showVal val="0"/>
          <c:showCatName val="0"/>
          <c:showSerName val="0"/>
          <c:showPercent val="0"/>
          <c:showBubbleSize val="0"/>
        </c:dLbls>
        <c:smooth val="0"/>
        <c:axId val="1868384304"/>
        <c:axId val="1817141296"/>
      </c:lineChart>
      <c:catAx>
        <c:axId val="1868384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141296"/>
        <c:crosses val="autoZero"/>
        <c:auto val="1"/>
        <c:lblAlgn val="ctr"/>
        <c:lblOffset val="100"/>
        <c:noMultiLvlLbl val="0"/>
      </c:catAx>
      <c:valAx>
        <c:axId val="1817141296"/>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68384304"/>
        <c:crosses val="autoZero"/>
        <c:crossBetween val="between"/>
        <c:majorUnit val="0.1"/>
        <c:minorUnit val="0.01"/>
      </c:valAx>
      <c:spPr>
        <a:noFill/>
        <a:ln>
          <a:noFill/>
        </a:ln>
        <a:effectLst/>
      </c:spPr>
    </c:plotArea>
    <c:legend>
      <c:legendPos val="b"/>
      <c:layout>
        <c:manualLayout>
          <c:xMode val="edge"/>
          <c:yMode val="edge"/>
          <c:x val="0.0596105483290369"/>
          <c:y val="0.883336135587285"/>
          <c:w val="0.939185832298917"/>
          <c:h val="0.0961920840920287"/>
        </c:manualLayout>
      </c:layout>
      <c:overlay val="0"/>
      <c:spPr>
        <a:noFill/>
        <a:ln>
          <a:noFill/>
        </a:ln>
        <a:effectLst/>
      </c:spPr>
      <c:txPr>
        <a:bodyPr rot="0" spcFirstLastPara="1" vertOverflow="ellipsis" vert="horz" wrap="square" anchor="ctr" anchorCtr="1"/>
        <a:lstStyle/>
        <a:p>
          <a:pPr algn="just">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696691" y="528480"/>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2456282"/>
            <a:ext cx="31737286" cy="120032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200" dirty="0" smtClean="0"/>
              <a:t>1. The </a:t>
            </a:r>
            <a:r>
              <a:rPr lang="en-US" sz="3200" dirty="0"/>
              <a:t>HDF </a:t>
            </a:r>
            <a:r>
              <a:rPr lang="en-US" sz="3200" dirty="0" smtClean="0"/>
              <a:t>Group, 2. </a:t>
            </a:r>
            <a:r>
              <a:rPr lang="en-US" sz="3200" dirty="0"/>
              <a:t>National Center for Ecological Analysis and </a:t>
            </a:r>
            <a:r>
              <a:rPr lang="en-US" sz="3200" dirty="0" smtClean="0"/>
              <a:t>Synthesis 3. United States Geological Society</a:t>
            </a:r>
            <a:endParaRPr lang="en-US" sz="32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1608" y="785850"/>
            <a:ext cx="4327164" cy="2310951"/>
          </a:xfrm>
          <a:prstGeom prst="rect">
            <a:avLst/>
          </a:prstGeom>
        </p:spPr>
      </p:pic>
      <p:pic>
        <p:nvPicPr>
          <p:cNvPr id="32" name="Picture 31"/>
          <p:cNvPicPr>
            <a:picLocks noChangeAspect="1"/>
          </p:cNvPicPr>
          <p:nvPr/>
        </p:nvPicPr>
        <p:blipFill>
          <a:blip r:embed="rId4"/>
          <a:stretch>
            <a:fillRect/>
          </a:stretch>
        </p:blipFill>
        <p:spPr>
          <a:xfrm>
            <a:off x="422264" y="456761"/>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491823"/>
            <a:ext cx="3556000" cy="928688"/>
          </a:xfrm>
          <a:prstGeom prst="rect">
            <a:avLst/>
          </a:prstGeom>
        </p:spPr>
      </p:pic>
      <p:sp>
        <p:nvSpPr>
          <p:cNvPr id="16" name="TextBox 15"/>
          <p:cNvSpPr txBox="1"/>
          <p:nvPr/>
        </p:nvSpPr>
        <p:spPr>
          <a:xfrm>
            <a:off x="17318736" y="4252639"/>
            <a:ext cx="16568928" cy="8217634"/>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smtClean="0"/>
              <a:t>DataONE’s</a:t>
            </a:r>
            <a:r>
              <a:rPr lang="en-US" sz="4000" dirty="0" smtClean="0"/>
              <a:t> </a:t>
            </a:r>
            <a:r>
              <a:rPr lang="en-US" sz="4000" dirty="0"/>
              <a:t>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from </a:t>
            </a:r>
            <a:r>
              <a:rPr lang="en-US" sz="4000" dirty="0" smtClean="0"/>
              <a:t>each year</a:t>
            </a:r>
            <a:r>
              <a:rPr lang="en-US" sz="4000" dirty="0" smtClean="0"/>
              <a:t> </a:t>
            </a:r>
            <a:r>
              <a:rPr lang="en-US" sz="4000" dirty="0"/>
              <a:t>2005-2016</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a:t>
            </a:r>
            <a:r>
              <a:rPr lang="en-US" sz="4000" dirty="0" smtClean="0"/>
              <a:t>in</a:t>
            </a:r>
            <a:r>
              <a:rPr lang="en-US" sz="4000" dirty="0" smtClean="0"/>
              <a:t> </a:t>
            </a:r>
            <a:r>
              <a:rPr lang="en-US" sz="4000" dirty="0" smtClean="0"/>
              <a:t>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a:t>
            </a:r>
            <a:r>
              <a:rPr lang="en-US" sz="4000" dirty="0" smtClean="0"/>
              <a:t>concepts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heterogeneity of each collection to completeness using signature score groups.</a:t>
            </a:r>
            <a:endParaRPr lang="en-US" sz="4000" dirty="0" smtClean="0"/>
          </a:p>
          <a:p>
            <a:endParaRPr lang="en-US" sz="4000" dirty="0" smtClean="0"/>
          </a:p>
          <a:p>
            <a:endParaRPr lang="en-US" sz="4000" dirty="0"/>
          </a:p>
        </p:txBody>
      </p:sp>
      <p:sp>
        <p:nvSpPr>
          <p:cNvPr id="18" name="TextBox 17"/>
          <p:cNvSpPr txBox="1"/>
          <p:nvPr/>
        </p:nvSpPr>
        <p:spPr>
          <a:xfrm>
            <a:off x="35221018" y="24247816"/>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recommendation’s use </a:t>
            </a:r>
            <a:r>
              <a:rPr lang="en-US" sz="4000" dirty="0" smtClean="0"/>
              <a:t>case </a:t>
            </a:r>
            <a:r>
              <a:rPr lang="en-US" sz="4000" dirty="0" smtClean="0"/>
              <a:t>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 in the use case.</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4968725" y="32070467"/>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20426311" y="32093364"/>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4" name="TextBox 23"/>
          <p:cNvSpPr txBox="1"/>
          <p:nvPr/>
        </p:nvSpPr>
        <p:spPr>
          <a:xfrm>
            <a:off x="1533402" y="425263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9737126"/>
              </p:ext>
            </p:extLst>
          </p:nvPr>
        </p:nvGraphicFramePr>
        <p:xfrm>
          <a:off x="961938" y="9399858"/>
          <a:ext cx="15545754" cy="6733318"/>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1898235"/>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620279515"/>
              </p:ext>
            </p:extLst>
          </p:nvPr>
        </p:nvGraphicFramePr>
        <p:xfrm>
          <a:off x="34611609" y="16133177"/>
          <a:ext cx="15339568" cy="818023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1077548038"/>
              </p:ext>
            </p:extLst>
          </p:nvPr>
        </p:nvGraphicFramePr>
        <p:xfrm>
          <a:off x="34611609" y="13197083"/>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2351493"/>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3" name="Chart 52"/>
          <p:cNvGraphicFramePr>
            <a:graphicFrameLocks noGrp="1"/>
          </p:cNvGraphicFramePr>
          <p:nvPr>
            <p:extLst>
              <p:ext uri="{D42A27DB-BD31-4B8C-83A1-F6EECF244321}">
                <p14:modId xmlns:p14="http://schemas.microsoft.com/office/powerpoint/2010/main" val="918641392"/>
              </p:ext>
            </p:extLst>
          </p:nvPr>
        </p:nvGraphicFramePr>
        <p:xfrm>
          <a:off x="16797208" y="12969296"/>
          <a:ext cx="17090456" cy="18536081"/>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540862328"/>
              </p:ext>
            </p:extLst>
          </p:nvPr>
        </p:nvGraphicFramePr>
        <p:xfrm>
          <a:off x="961937" y="21655975"/>
          <a:ext cx="15835269" cy="9832541"/>
        </p:xfrm>
        <a:graphic>
          <a:graphicData uri="http://schemas.openxmlformats.org/drawingml/2006/chart">
            <c:chart xmlns:c="http://schemas.openxmlformats.org/drawingml/2006/chart" xmlns:r="http://schemas.openxmlformats.org/officeDocument/2006/relationships" r:id="rId10"/>
          </a:graphicData>
        </a:graphic>
      </p:graphicFrame>
      <p:sp>
        <p:nvSpPr>
          <p:cNvPr id="55" name="TextBox 54"/>
          <p:cNvSpPr txBox="1"/>
          <p:nvPr/>
        </p:nvSpPr>
        <p:spPr>
          <a:xfrm>
            <a:off x="35221017" y="28771210"/>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ethnographic perspective.</a:t>
            </a:r>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
        <p:nvSpPr>
          <p:cNvPr id="56" name="TextBox 55"/>
          <p:cNvSpPr txBox="1"/>
          <p:nvPr/>
        </p:nvSpPr>
        <p:spPr>
          <a:xfrm>
            <a:off x="1533402" y="16432540"/>
            <a:ext cx="14974290" cy="6370975"/>
          </a:xfrm>
          <a:prstGeom prst="rect">
            <a:avLst/>
          </a:prstGeom>
          <a:noFill/>
        </p:spPr>
        <p:txBody>
          <a:bodyPr wrap="square" rtlCol="0">
            <a:spAutoFit/>
          </a:bodyPr>
          <a:lstStyle/>
          <a:p>
            <a:r>
              <a:rPr lang="en-US" sz="4800" dirty="0" smtClean="0"/>
              <a:t>Premise</a:t>
            </a:r>
          </a:p>
          <a:p>
            <a:r>
              <a:rPr lang="en-US" sz="4000" dirty="0"/>
              <a:t>The LTER Completeness Recommendation includes concepts the LTER community considers important for creating high quality EML metadata.  Ideally the completeness of LTER metadata should improve over time. The graph below uses a theoretical model to illustrate how metadata completeness is improved over time. This model considers a metadata improvement rate of </a:t>
            </a:r>
            <a:r>
              <a:rPr lang="en-US" sz="4000" dirty="0" smtClean="0"/>
              <a:t>50%, </a:t>
            </a:r>
            <a:r>
              <a:rPr lang="en-US" sz="4000" dirty="0"/>
              <a:t>and shows </a:t>
            </a:r>
            <a:r>
              <a:rPr lang="en-US" sz="4000" dirty="0" smtClean="0"/>
              <a:t>every fourth time step to simulate a </a:t>
            </a:r>
            <a:r>
              <a:rPr lang="en-US" sz="4000" dirty="0"/>
              <a:t>6 month period.</a:t>
            </a:r>
          </a:p>
          <a:p>
            <a:endParaRPr lang="en-US" sz="4000" dirty="0"/>
          </a:p>
          <a:p>
            <a:endParaRPr lang="en-US" sz="4000" dirty="0" smtClean="0"/>
          </a:p>
        </p:txBody>
      </p:sp>
      <p:graphicFrame>
        <p:nvGraphicFramePr>
          <p:cNvPr id="58" name="Chart 57"/>
          <p:cNvGraphicFramePr>
            <a:graphicFrameLocks noGrp="1"/>
          </p:cNvGraphicFramePr>
          <p:nvPr>
            <p:extLst>
              <p:ext uri="{D42A27DB-BD31-4B8C-83A1-F6EECF244321}">
                <p14:modId xmlns:p14="http://schemas.microsoft.com/office/powerpoint/2010/main" val="1038519660"/>
              </p:ext>
            </p:extLst>
          </p:nvPr>
        </p:nvGraphicFramePr>
        <p:xfrm>
          <a:off x="34611610" y="4252639"/>
          <a:ext cx="15339567" cy="9504254"/>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13781</TotalTime>
  <Words>390</Words>
  <Application>Microsoft Macintosh PowerPoint</Application>
  <PresentationFormat>Custom</PresentationFormat>
  <Paragraphs>59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322</cp:revision>
  <dcterms:created xsi:type="dcterms:W3CDTF">2015-11-23T22:19:17Z</dcterms:created>
  <dcterms:modified xsi:type="dcterms:W3CDTF">2016-11-30T20:33:29Z</dcterms:modified>
</cp:coreProperties>
</file>

<file path=docProps/thumbnail.jpeg>
</file>